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771" r:id="rId3"/>
  </p:sldMasterIdLst>
  <p:notesMasterIdLst>
    <p:notesMasterId r:id="rId22"/>
  </p:notesMasterIdLst>
  <p:sldIdLst>
    <p:sldId id="256" r:id="rId4"/>
    <p:sldId id="266" r:id="rId5"/>
    <p:sldId id="259" r:id="rId6"/>
    <p:sldId id="265" r:id="rId7"/>
    <p:sldId id="267" r:id="rId8"/>
    <p:sldId id="260" r:id="rId9"/>
    <p:sldId id="264" r:id="rId10"/>
    <p:sldId id="268" r:id="rId11"/>
    <p:sldId id="269" r:id="rId12"/>
    <p:sldId id="261" r:id="rId13"/>
    <p:sldId id="270" r:id="rId14"/>
    <p:sldId id="271" r:id="rId15"/>
    <p:sldId id="272" r:id="rId16"/>
    <p:sldId id="257" r:id="rId17"/>
    <p:sldId id="26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64" autoAdjust="0"/>
  </p:normalViewPr>
  <p:slideViewPr>
    <p:cSldViewPr>
      <p:cViewPr varScale="1">
        <p:scale>
          <a:sx n="75" d="100"/>
          <a:sy n="75" d="100"/>
        </p:scale>
        <p:origin x="-14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57067-83B1-4F0F-9999-BC4B1084A830}" type="datetimeFigureOut">
              <a:rPr lang="en-US" smtClean="0"/>
              <a:pPr/>
              <a:t>6/15/2014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79D20-28BE-4CF2-A33C-1BBCE7C521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course is designed to familiarize trained and skilled frontline employees with a new product they will be responsible for selling and supporting both over the phone and in the stores.  The course will explain the complex cross-platform content search that will be available on all television receivers and as a downloadable app.  It will also be available on the company’s website, where users can access product and save it to the Cloud.  The course will also outline the technical steps and the appropriate times to escalate issues with the product to upper level support tiers.  Trained and skilled frontline employees will be supporting a new product over the phone and in stores.  The employees will already be knowledgeable in the current products and services, as well as customer service soft skills.  Employees are of differing ages, races and ethnicities, social and cultural backgrounds, and formal educational levels.  However, all employees have been through approved corporate training. </a:t>
            </a:r>
          </a:p>
        </p:txBody>
      </p:sp>
      <p:sp>
        <p:nvSpPr>
          <p:cNvPr id="4" name="Slide Number Placeholder 3"/>
          <p:cNvSpPr>
            <a:spLocks noGrp="1"/>
          </p:cNvSpPr>
          <p:nvPr>
            <p:ph type="sldNum" sz="quarter" idx="10"/>
          </p:nvPr>
        </p:nvSpPr>
        <p:spPr/>
        <p:txBody>
          <a:bodyPr/>
          <a:lstStyle/>
          <a:p>
            <a:fld id="{79A79D20-28BE-4CF2-A33C-1BBCE7C521FB}"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Learners will be responsible for demonstrating their understanding of the product through computer-based assessments as well as classroom</a:t>
            </a:r>
            <a:r>
              <a:rPr lang="en-US" baseline="0" dirty="0" smtClean="0"/>
              <a:t> participation.  Once the product has launched and support begins, the real test of knowledge and application of knowledge begins.  Employees will still be supported by existing skills and training as well as job aids and knowledge data banks. The exact techniques discussed – one minute summaries, muddiest points, et cetera – may vary from class to class based on the learners and the time left after knowledge points are covered.  However, these techniques have been shown to be effective in aiding not only assessment of retention but in comprehension of topics (Chung, </a:t>
            </a:r>
            <a:r>
              <a:rPr lang="en-US" baseline="0" dirty="0" err="1" smtClean="0"/>
              <a:t>Shel</a:t>
            </a:r>
            <a:r>
              <a:rPr lang="en-US" baseline="0" dirty="0" smtClean="0"/>
              <a:t>, and Kaiser, 2006). </a:t>
            </a:r>
            <a:r>
              <a:rPr lang="en-US" sz="1200" kern="1200" baseline="0" dirty="0" smtClean="0">
                <a:solidFill>
                  <a:schemeClr val="tx1"/>
                </a:solidFill>
                <a:latin typeface="+mn-lt"/>
                <a:ea typeface="+mn-ea"/>
                <a:cs typeface="+mn-cs"/>
              </a:rPr>
              <a:t>Online systems will provide rapid feedback for the learners and instructors alike, allowing all participants to immediately identify gaps.</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Usability testing would be appropriate for simulation materials as would traditional approaches of design review, expert review, and ongoing evaluation considering the audience and the needs of the business. Evaluation of information retention and student</a:t>
            </a:r>
            <a:r>
              <a:rPr lang="en-US" sz="1200" kern="1200" baseline="0" dirty="0" smtClean="0">
                <a:solidFill>
                  <a:schemeClr val="tx1"/>
                </a:solidFill>
                <a:latin typeface="+mn-lt"/>
                <a:ea typeface="+mn-ea"/>
                <a:cs typeface="+mn-cs"/>
              </a:rPr>
              <a:t> learning in classroom formative assessments have been shown to be remarkably effective in determining comprehension.  Previously discussed techniques will allow for data collection and assessment, as well as evaluation of the effectiveness of the session.  It is generally accepted that the classroom is most effective when assessment and evaluation is ongoing and continuous.  Take into account what techniques work and which ones do not.  It will also be important to notate any issues with the product itself so that those can be addressed by the product team.  </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they say, “The </a:t>
            </a:r>
            <a:r>
              <a:rPr lang="en-US" dirty="0" smtClean="0"/>
              <a:t>best</a:t>
            </a:r>
            <a:r>
              <a:rPr lang="en-US" baseline="0" dirty="0" smtClean="0"/>
              <a:t> </a:t>
            </a:r>
            <a:r>
              <a:rPr lang="en-US" baseline="0" smtClean="0"/>
              <a:t>laid </a:t>
            </a:r>
            <a:r>
              <a:rPr lang="en-US" baseline="0" smtClean="0"/>
              <a:t>plans…”  </a:t>
            </a:r>
            <a:r>
              <a:rPr lang="en-US" baseline="0" dirty="0" smtClean="0"/>
              <a:t>As this product will be launching and is an important step for the company, employees need to be ready for it and ready to support it.  The company has successfully launched much larger changes than this and will do so again in the future.  The employees are more than capable of learning this new product with the proper guidance as they are already well-trained and highly skilled telecommunications professionals who are dedicated to their jobs and know the products this new line will enhance.  </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This course will be delivered in a classroom supported by an instructor, a computer-based module with simulations, and classroom discussion, as well as in classroom technical demonstration with provided equipment.  The course will take two days to complete, cover all necessary material, and ensure understanding in all employees.  The goals for this course</a:t>
            </a:r>
            <a:r>
              <a:rPr lang="en-US" sz="1200" kern="1200" baseline="0" dirty="0" smtClean="0">
                <a:solidFill>
                  <a:schemeClr val="tx1"/>
                </a:solidFill>
                <a:latin typeface="+mn-lt"/>
                <a:ea typeface="+mn-ea"/>
                <a:cs typeface="+mn-cs"/>
              </a:rPr>
              <a:t> are very clear: e</a:t>
            </a:r>
            <a:r>
              <a:rPr lang="en-US" sz="1200" kern="1200" dirty="0" smtClean="0">
                <a:solidFill>
                  <a:schemeClr val="tx1"/>
                </a:solidFill>
                <a:latin typeface="+mn-lt"/>
                <a:ea typeface="+mn-ea"/>
                <a:cs typeface="+mn-cs"/>
              </a:rPr>
              <a:t>nsure learners understand the new product and its functions and benefits, instruct learners on how to persuade customer to acquire the new product, and prepare learners to support the new product in a technical capacity.</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Course</a:t>
            </a:r>
            <a:r>
              <a:rPr lang="en-US" baseline="0" dirty="0" smtClean="0"/>
              <a:t> objectives are important to detail the exact milestones that must be reached by each learner and what must be accomplished </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session will use project-based learning to teach the learners the tasks required of them in real world scenarios and simulations of the actual product.  Since learners will be role playing and working together with the new product to discover its new functions and how it works with existing products, the training will take on a collaborative element.  Critical thinking skills should always be encouraged as they are a vital part of doing the job effectively. </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a basic introduction to the product, learners will be engaged in discussion to go into detail about the product and how it interacts with existing products, its costs, as well as its features and benefits.  Role plays will be utilized to instruct learners in troubleshooting steps, and learners will be expected to team up with other members of the classroom to explain aspects of the product – i.e. a specific feature – to the other learners. Learners will go through a basic introduction on a computer explaining the new Search and Storage product.  The actual product will also be simulated on the computers before the learners are provided with the actual product to experiment with and troubleshoot during role plays and discussions.</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lay out a timeline for implementation and design, one must consider the launch date for product itself and the history of the training department in which the session will be designed and conducted.  Other products have been launched successfully with accompanying training sessions, therefore it makes sense to follow those sessions and use them as a pattern or a “skeleton” timeline.  Using existing framework, approximate implementation of training session: launch date minus seven months (six months, plus the four week training period.)  The course is two days long, and four weeks has been set aside prior to launch to ensure that all employees receive the training.</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training department will be involved in final implementation, but operations will have to schedule times for employees to come in for the training session.  Designers of the product will need to be involved to ensure correct instructions are being given to employees.  Operations will need to be continually involved to ensure the business does not suffer for the rotation of employees off the “frontline”.  In addition to the simulations of the product and the actual product demonstration models, a job aid will need to be prepared for the call center employees to use at their desks as they see fit.  Store personnel will have access to the product to demonstrate on a daily basis, but soft copy of the job aids made for call center employees should be made available to store employees as well. </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Employees will be notified through traditional company means: team meetings, e-mails, flyers in public areas, et cetera.  Training and operations will be required to maintain communications with project designers to verify details of lesson and session plans and understanding of product details.  As the product will launch with or without employee input, the course will be compulsory.  It benefits all levels of the business for the lesson plan to be implemented successfully since the business depends on customers buying products and maintaining services with the business.  All employees that support the product – frontline: call center, store personnel, and field representatives; as well as tier 2 support staff – will be expected to attend their scheduled lesson sessions.  Supervisors and upper management are welcome to attend at their leisure. </a:t>
            </a:r>
            <a:endParaRPr lang="en-US" dirty="0"/>
          </a:p>
        </p:txBody>
      </p:sp>
      <p:sp>
        <p:nvSpPr>
          <p:cNvPr id="4" name="Slide Number Placeholder 3"/>
          <p:cNvSpPr>
            <a:spLocks noGrp="1"/>
          </p:cNvSpPr>
          <p:nvPr>
            <p:ph type="sldNum" sz="quarter" idx="10"/>
          </p:nvPr>
        </p:nvSpPr>
        <p:spPr/>
        <p:txBody>
          <a:bodyPr/>
          <a:lstStyle/>
          <a:p>
            <a:fld id="{79A79D20-28BE-4CF2-A33C-1BBCE7C521F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p:nvPicPr>
        <p:blipFill>
          <a:blip r:embed="rId2" cstate="print"/>
          <a:srcRect/>
          <a:stretch>
            <a:fillRect/>
          </a:stretch>
        </p:blipFill>
        <p:spPr bwMode="auto">
          <a:xfrm>
            <a:off x="0" y="2355850"/>
            <a:ext cx="7623810" cy="1623060"/>
          </a:xfrm>
          <a:prstGeom prst="rect">
            <a:avLst/>
          </a:prstGeom>
          <a:noFill/>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US" dirty="0" smtClean="0"/>
              <a:t>click to…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16B08E7D-A5F5-4B57-88D9-EE8DED0BB0F9}" type="datetimeFigureOut">
              <a:rPr lang="en-US" smtClean="0"/>
              <a:pPr/>
              <a:t>6/15/2014</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C349C2B7-80B8-4F28-B182-D3819F42EDD1}"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6B08E7D-A5F5-4B57-88D9-EE8DED0BB0F9}" type="datetimeFigureOut">
              <a:rPr lang="en-US" smtClean="0"/>
              <a:pPr/>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16B08E7D-A5F5-4B57-88D9-EE8DED0BB0F9}" type="datetimeFigureOut">
              <a:rPr lang="en-US" smtClean="0"/>
              <a:pPr/>
              <a:t>6/15/2014</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C349C2B7-80B8-4F28-B182-D3819F42EDD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6B08E7D-A5F5-4B57-88D9-EE8DED0BB0F9}" type="datetimeFigureOut">
              <a:rPr lang="en-US" smtClean="0"/>
              <a:pPr/>
              <a:t>6/15/2014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6B08E7D-A5F5-4B57-88D9-EE8DED0BB0F9}" type="datetimeFigureOut">
              <a:rPr lang="en-US" smtClean="0"/>
              <a:pPr/>
              <a:t>6/15/2014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6B08E7D-A5F5-4B57-88D9-EE8DED0BB0F9}" type="datetimeFigureOut">
              <a:rPr lang="en-US" smtClean="0"/>
              <a:pPr/>
              <a:t>6/15/2014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pic>
        <p:nvPicPr>
          <p:cNvPr id="5" name="Picture 4" descr="white bar"/>
          <p:cNvPicPr>
            <a:picLocks noChangeAspect="1" noChangeArrowheads="1"/>
          </p:cNvPicPr>
          <p:nvPr/>
        </p:nvPicPr>
        <p:blipFill>
          <a:blip r:embed="rId2" cstate="print"/>
          <a:srcRect/>
          <a:stretch>
            <a:fillRect/>
          </a:stretch>
        </p:blipFill>
        <p:spPr bwMode="auto">
          <a:xfrm>
            <a:off x="0" y="2355850"/>
            <a:ext cx="7623810" cy="1623060"/>
          </a:xfrm>
          <a:prstGeom prst="rect">
            <a:avLst/>
          </a:prstGeom>
          <a:noFill/>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vert="horz" lIns="0" tIns="0" rIns="0" bIns="0" rtlCol="0"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20000"/>
              </a:spcBef>
              <a:buFont typeface="Arial" pitchFamily="34" charset="0"/>
              <a:buNone/>
              <a:defRPr lang="en-US" sz="10000" b="0" i="1" kern="1200" baseline="0" dirty="0" smtClean="0">
                <a:ln>
                  <a:solidFill>
                    <a:schemeClr val="tx1">
                      <a:alpha val="21000"/>
                    </a:schemeClr>
                  </a:solidFill>
                </a:ln>
                <a:gradFill>
                  <a:gsLst>
                    <a:gs pos="6000">
                      <a:schemeClr val="accent4">
                        <a:lumMod val="75000"/>
                      </a:schemeClr>
                    </a:gs>
                    <a:gs pos="50000">
                      <a:schemeClr val="accent4">
                        <a:lumMod val="50000"/>
                      </a:schemeClr>
                    </a:gs>
                    <a:gs pos="100000">
                      <a:schemeClr val="bg2">
                        <a:lumMod val="85000"/>
                        <a:lumOff val="15000"/>
                      </a:schemeClr>
                    </a:gs>
                  </a:gsLst>
                  <a:lin ang="5400000" scaled="0"/>
                </a:gradFill>
                <a:effectLst>
                  <a:outerShdw blurRad="139700" dir="16200000" rotWithShape="0">
                    <a:schemeClr val="tx1">
                      <a:alpha val="34000"/>
                    </a:schemeClr>
                  </a:outerShdw>
                </a:effectLst>
                <a:latin typeface="+mn-lt"/>
                <a:ea typeface="+mn-ea"/>
                <a:cs typeface="Arial" pitchFamily="34" charset="0"/>
              </a:defRPr>
            </a:lvl1pPr>
          </a:lstStyle>
          <a:p>
            <a:pPr lvl="0"/>
            <a:r>
              <a:rPr lang="en-US" dirty="0" smtClean="0"/>
              <a:t>click to…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16B08E7D-A5F5-4B57-88D9-EE8DED0BB0F9}" type="datetimeFigureOut">
              <a:rPr lang="en-US" smtClean="0"/>
              <a:pPr/>
              <a:t>6/15/2014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08E7D-A5F5-4B57-88D9-EE8DED0BB0F9}" type="datetimeFigureOut">
              <a:rPr lang="en-US" smtClean="0"/>
              <a:pPr/>
              <a:t>6/15/2014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6B08E7D-A5F5-4B57-88D9-EE8DED0BB0F9}" type="datetimeFigureOut">
              <a:rPr lang="en-US" smtClean="0"/>
              <a:pPr/>
              <a:t>6/15/2014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6B08E7D-A5F5-4B57-88D9-EE8DED0BB0F9}" type="datetimeFigureOut">
              <a:rPr lang="en-US" smtClean="0"/>
              <a:pPr/>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9C2B7-80B8-4F28-B182-D3819F42EDD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6B08E7D-A5F5-4B57-88D9-EE8DED0BB0F9}" type="datetimeFigureOut">
              <a:rPr lang="en-US" smtClean="0"/>
              <a:pPr/>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C349C2B7-80B8-4F28-B182-D3819F42EDD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bottombar.png"/>
          <p:cNvPicPr>
            <a:picLocks noChangeAspect="1"/>
          </p:cNvPicPr>
          <p:nvPr/>
        </p:nvPicPr>
        <p:blipFill>
          <a:blip r:embed="rId15" cstate="print"/>
          <a:stretch>
            <a:fillRect/>
          </a:stretch>
        </p:blipFill>
        <p:spPr>
          <a:xfrm>
            <a:off x="0" y="6299337"/>
            <a:ext cx="9144000" cy="55707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0" cap="none" spc="-150" dirty="0">
          <a:ln w="3175">
            <a:noFill/>
          </a:ln>
          <a:solidFill>
            <a:srgbClr val="005825"/>
          </a:solidFill>
          <a:effectLst/>
          <a:latin typeface="+mj-lt"/>
          <a:ea typeface="+mn-ea"/>
          <a:cs typeface="Arial" pitchFamily="34"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0" cap="none" spc="-150" dirty="0">
          <a:ln w="3175">
            <a:noFill/>
          </a:ln>
          <a:solidFill>
            <a:srgbClr val="005825"/>
          </a:solidFill>
          <a:effectLst/>
          <a:latin typeface="+mj-lt"/>
          <a:ea typeface="+mn-ea"/>
          <a:cs typeface="Arial" pitchFamily="34"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8E36636D-D922-432D-A958-524484B5923D}" type="datetimeFigureOut">
              <a:rPr/>
              <a:pPr/>
              <a:t>3/28/2008</a:t>
            </a:fld>
            <a:endParaRPr/>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DF28FB93-0A08-4E7D-8E63-9EFA29F1E093}" type="slidenum">
              <a:rPr/>
              <a:pPr/>
              <a:t>‹#›</a:t>
            </a:fld>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p:fade/>
  </p:transition>
  <p:timing>
    <p:tnLst>
      <p:par>
        <p:cTn id="1" dur="indefinite" restart="never" nodeType="tmRoot"/>
      </p:par>
    </p:tnLst>
  </p:timing>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5334000"/>
            <a:ext cx="5105400" cy="990600"/>
          </a:xfrm>
        </p:spPr>
        <p:txBody>
          <a:bodyPr>
            <a:normAutofit fontScale="85000" lnSpcReduction="20000"/>
          </a:bodyPr>
          <a:lstStyle/>
          <a:p>
            <a:pPr algn="ctr"/>
            <a:r>
              <a:rPr lang="en-US" dirty="0" smtClean="0"/>
              <a:t>Kitura Bauge</a:t>
            </a:r>
          </a:p>
          <a:p>
            <a:pPr algn="ctr"/>
            <a:r>
              <a:rPr lang="en-US" dirty="0" smtClean="0"/>
              <a:t>June 16, 2014</a:t>
            </a:r>
          </a:p>
          <a:p>
            <a:pPr algn="ctr"/>
            <a:r>
              <a:rPr lang="en-US" dirty="0" smtClean="0"/>
              <a:t>CUR516 – Curriculum Theory and Instructional Design</a:t>
            </a:r>
          </a:p>
          <a:p>
            <a:pPr algn="ctr"/>
            <a:r>
              <a:rPr lang="en-US" dirty="0" smtClean="0"/>
              <a:t>Garry Weiss</a:t>
            </a:r>
          </a:p>
        </p:txBody>
      </p:sp>
      <p:sp>
        <p:nvSpPr>
          <p:cNvPr id="2" name="Title 1"/>
          <p:cNvSpPr>
            <a:spLocks noGrp="1"/>
          </p:cNvSpPr>
          <p:nvPr>
            <p:ph type="ctrTitle"/>
          </p:nvPr>
        </p:nvSpPr>
        <p:spPr>
          <a:xfrm>
            <a:off x="1828800" y="4648200"/>
            <a:ext cx="6553200" cy="762000"/>
          </a:xfrm>
        </p:spPr>
        <p:txBody>
          <a:bodyPr/>
          <a:lstStyle/>
          <a:p>
            <a:r>
              <a:rPr lang="en-US" sz="4400" dirty="0" smtClean="0"/>
              <a:t>Instructional Plan</a:t>
            </a:r>
            <a:endParaRPr lang="en-US" sz="4400"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III Data</a:t>
            </a:r>
            <a:endParaRPr lang="en-US" dirty="0"/>
          </a:p>
        </p:txBody>
      </p:sp>
      <p:sp>
        <p:nvSpPr>
          <p:cNvPr id="3" name="Text Placeholder 2"/>
          <p:cNvSpPr>
            <a:spLocks noGrp="1"/>
          </p:cNvSpPr>
          <p:nvPr>
            <p:ph type="body" idx="1"/>
          </p:nvPr>
        </p:nvSpPr>
        <p:spPr/>
        <p:txBody>
          <a:bodyPr>
            <a:normAutofit/>
          </a:bodyPr>
          <a:lstStyle/>
          <a:p>
            <a:pPr>
              <a:spcBef>
                <a:spcPts val="0"/>
              </a:spcBef>
              <a:buFont typeface="Arial" pitchFamily="34" charset="0"/>
              <a:buChar char="•"/>
            </a:pPr>
            <a:r>
              <a:rPr lang="en-US" dirty="0" smtClean="0"/>
              <a:t>Timeframes</a:t>
            </a:r>
          </a:p>
          <a:p>
            <a:pPr>
              <a:spcBef>
                <a:spcPts val="0"/>
              </a:spcBef>
              <a:buFont typeface="Arial" pitchFamily="34" charset="0"/>
              <a:buChar char="•"/>
            </a:pPr>
            <a:r>
              <a:rPr lang="en-US" dirty="0" smtClean="0"/>
              <a:t>Individuals</a:t>
            </a:r>
          </a:p>
          <a:p>
            <a:pPr>
              <a:spcBef>
                <a:spcPts val="0"/>
              </a:spcBef>
              <a:buFont typeface="Arial" pitchFamily="34" charset="0"/>
              <a:buChar char="•"/>
            </a:pPr>
            <a:r>
              <a:rPr lang="en-US" dirty="0" smtClean="0"/>
              <a:t>Resources</a:t>
            </a:r>
          </a:p>
          <a:p>
            <a:pPr>
              <a:spcBef>
                <a:spcPts val="0"/>
              </a:spcBef>
              <a:buFont typeface="Arial" pitchFamily="34" charset="0"/>
              <a:buChar char="•"/>
            </a:pPr>
            <a:r>
              <a:rPr lang="en-US" dirty="0" smtClean="0"/>
              <a:t>Details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III Data</a:t>
            </a:r>
            <a:endParaRPr lang="en-US" dirty="0"/>
          </a:p>
        </p:txBody>
      </p:sp>
      <p:sp>
        <p:nvSpPr>
          <p:cNvPr id="3" name="Text Placeholder 2"/>
          <p:cNvSpPr>
            <a:spLocks noGrp="1"/>
          </p:cNvSpPr>
          <p:nvPr>
            <p:ph type="body" idx="1"/>
          </p:nvPr>
        </p:nvSpPr>
        <p:spPr/>
        <p:txBody>
          <a:bodyPr/>
          <a:lstStyle/>
          <a:p>
            <a:r>
              <a:rPr lang="en-US" dirty="0" smtClean="0"/>
              <a:t>Implementation</a:t>
            </a:r>
            <a:endParaRPr lang="en-US" dirty="0"/>
          </a:p>
        </p:txBody>
      </p:sp>
      <p:sp>
        <p:nvSpPr>
          <p:cNvPr id="4" name="Content Placeholder 3"/>
          <p:cNvSpPr>
            <a:spLocks noGrp="1"/>
          </p:cNvSpPr>
          <p:nvPr>
            <p:ph sz="half" idx="2"/>
          </p:nvPr>
        </p:nvSpPr>
        <p:spPr/>
        <p:txBody>
          <a:bodyPr/>
          <a:lstStyle/>
          <a:p>
            <a:pPr>
              <a:spcBef>
                <a:spcPts val="0"/>
              </a:spcBef>
            </a:pPr>
            <a:r>
              <a:rPr lang="en-US" dirty="0" smtClean="0"/>
              <a:t>Launch date minus seven months</a:t>
            </a:r>
          </a:p>
          <a:p>
            <a:pPr lvl="1">
              <a:spcBef>
                <a:spcPts val="0"/>
              </a:spcBef>
            </a:pPr>
            <a:r>
              <a:rPr lang="en-US" dirty="0" smtClean="0"/>
              <a:t>Six months plus four weeks for training</a:t>
            </a:r>
          </a:p>
          <a:p>
            <a:pPr>
              <a:spcBef>
                <a:spcPts val="0"/>
              </a:spcBef>
            </a:pPr>
            <a:r>
              <a:rPr lang="en-US" dirty="0" smtClean="0"/>
              <a:t>Use existing framework from previous successful launches to pattern timeline</a:t>
            </a:r>
            <a:endParaRPr lang="en-US" dirty="0"/>
          </a:p>
        </p:txBody>
      </p:sp>
      <p:sp>
        <p:nvSpPr>
          <p:cNvPr id="5" name="Text Placeholder 4"/>
          <p:cNvSpPr>
            <a:spLocks noGrp="1"/>
          </p:cNvSpPr>
          <p:nvPr>
            <p:ph type="body" sz="quarter" idx="3"/>
          </p:nvPr>
        </p:nvSpPr>
        <p:spPr/>
        <p:txBody>
          <a:bodyPr/>
          <a:lstStyle/>
          <a:p>
            <a:r>
              <a:rPr lang="en-US" dirty="0" smtClean="0"/>
              <a:t>Start date</a:t>
            </a:r>
            <a:endParaRPr lang="en-US" dirty="0"/>
          </a:p>
        </p:txBody>
      </p:sp>
      <p:sp>
        <p:nvSpPr>
          <p:cNvPr id="6" name="Content Placeholder 5"/>
          <p:cNvSpPr>
            <a:spLocks noGrp="1"/>
          </p:cNvSpPr>
          <p:nvPr>
            <p:ph sz="quarter" idx="4"/>
          </p:nvPr>
        </p:nvSpPr>
        <p:spPr/>
        <p:txBody>
          <a:bodyPr/>
          <a:lstStyle/>
          <a:p>
            <a:pPr>
              <a:spcBef>
                <a:spcPts val="0"/>
              </a:spcBef>
            </a:pPr>
            <a:r>
              <a:rPr lang="en-US" dirty="0" smtClean="0"/>
              <a:t>Launch date minus four weeks</a:t>
            </a:r>
          </a:p>
          <a:p>
            <a:pPr>
              <a:spcBef>
                <a:spcPts val="0"/>
              </a:spcBef>
            </a:pPr>
            <a:r>
              <a:rPr lang="en-US" dirty="0" smtClean="0"/>
              <a:t>Course is two days long, four weeks has been set aside for training of all employees</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III Data – Cont’d</a:t>
            </a:r>
            <a:endParaRPr lang="en-US" dirty="0"/>
          </a:p>
        </p:txBody>
      </p:sp>
      <p:sp>
        <p:nvSpPr>
          <p:cNvPr id="3" name="Text Placeholder 2"/>
          <p:cNvSpPr>
            <a:spLocks noGrp="1"/>
          </p:cNvSpPr>
          <p:nvPr>
            <p:ph type="body" idx="1"/>
          </p:nvPr>
        </p:nvSpPr>
        <p:spPr/>
        <p:txBody>
          <a:bodyPr/>
          <a:lstStyle/>
          <a:p>
            <a:r>
              <a:rPr lang="en-US" dirty="0" smtClean="0"/>
              <a:t>Involvement</a:t>
            </a:r>
            <a:endParaRPr lang="en-US" dirty="0"/>
          </a:p>
        </p:txBody>
      </p:sp>
      <p:sp>
        <p:nvSpPr>
          <p:cNvPr id="4" name="Content Placeholder 3"/>
          <p:cNvSpPr>
            <a:spLocks noGrp="1"/>
          </p:cNvSpPr>
          <p:nvPr>
            <p:ph sz="half" idx="2"/>
          </p:nvPr>
        </p:nvSpPr>
        <p:spPr/>
        <p:txBody>
          <a:bodyPr/>
          <a:lstStyle/>
          <a:p>
            <a:pPr>
              <a:spcBef>
                <a:spcPts val="0"/>
              </a:spcBef>
            </a:pPr>
            <a:r>
              <a:rPr lang="en-US" dirty="0" smtClean="0"/>
              <a:t>Departments</a:t>
            </a:r>
          </a:p>
          <a:p>
            <a:pPr lvl="1">
              <a:spcBef>
                <a:spcPts val="0"/>
              </a:spcBef>
            </a:pPr>
            <a:r>
              <a:rPr lang="en-US" dirty="0" smtClean="0"/>
              <a:t>Training</a:t>
            </a:r>
          </a:p>
          <a:p>
            <a:pPr lvl="1">
              <a:spcBef>
                <a:spcPts val="0"/>
              </a:spcBef>
            </a:pPr>
            <a:r>
              <a:rPr lang="en-US" dirty="0" smtClean="0"/>
              <a:t>Operations</a:t>
            </a:r>
          </a:p>
          <a:p>
            <a:pPr lvl="1">
              <a:spcBef>
                <a:spcPts val="0"/>
              </a:spcBef>
            </a:pPr>
            <a:r>
              <a:rPr lang="en-US" dirty="0" smtClean="0"/>
              <a:t>Product Development</a:t>
            </a:r>
            <a:endParaRPr lang="en-US" dirty="0"/>
          </a:p>
        </p:txBody>
      </p:sp>
      <p:sp>
        <p:nvSpPr>
          <p:cNvPr id="5" name="Text Placeholder 4"/>
          <p:cNvSpPr>
            <a:spLocks noGrp="1"/>
          </p:cNvSpPr>
          <p:nvPr>
            <p:ph type="body" sz="quarter" idx="3"/>
          </p:nvPr>
        </p:nvSpPr>
        <p:spPr/>
        <p:txBody>
          <a:bodyPr/>
          <a:lstStyle/>
          <a:p>
            <a:r>
              <a:rPr lang="en-US" dirty="0" smtClean="0"/>
              <a:t>Resources</a:t>
            </a:r>
            <a:endParaRPr lang="en-US" dirty="0"/>
          </a:p>
        </p:txBody>
      </p:sp>
      <p:sp>
        <p:nvSpPr>
          <p:cNvPr id="6" name="Content Placeholder 5"/>
          <p:cNvSpPr>
            <a:spLocks noGrp="1"/>
          </p:cNvSpPr>
          <p:nvPr>
            <p:ph sz="quarter" idx="4"/>
          </p:nvPr>
        </p:nvSpPr>
        <p:spPr/>
        <p:txBody>
          <a:bodyPr/>
          <a:lstStyle/>
          <a:p>
            <a:pPr>
              <a:spcBef>
                <a:spcPts val="0"/>
              </a:spcBef>
            </a:pPr>
            <a:r>
              <a:rPr lang="en-US" dirty="0" smtClean="0"/>
              <a:t>Computer-based modules</a:t>
            </a:r>
          </a:p>
          <a:p>
            <a:pPr>
              <a:spcBef>
                <a:spcPts val="0"/>
              </a:spcBef>
            </a:pPr>
            <a:r>
              <a:rPr lang="en-US" dirty="0" smtClean="0"/>
              <a:t>Simulations of the product and product demonstrations</a:t>
            </a:r>
          </a:p>
          <a:p>
            <a:pPr>
              <a:spcBef>
                <a:spcPts val="0"/>
              </a:spcBef>
            </a:pPr>
            <a:r>
              <a:rPr lang="en-US" dirty="0" smtClean="0"/>
              <a:t>Job aids for frontline employees</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III Data – Cont’d</a:t>
            </a:r>
            <a:endParaRPr lang="en-US" dirty="0"/>
          </a:p>
        </p:txBody>
      </p:sp>
      <p:sp>
        <p:nvSpPr>
          <p:cNvPr id="3" name="Content Placeholder 2"/>
          <p:cNvSpPr>
            <a:spLocks noGrp="1"/>
          </p:cNvSpPr>
          <p:nvPr>
            <p:ph idx="1"/>
          </p:nvPr>
        </p:nvSpPr>
        <p:spPr/>
        <p:txBody>
          <a:bodyPr>
            <a:normAutofit fontScale="92500"/>
          </a:bodyPr>
          <a:lstStyle/>
          <a:p>
            <a:pPr>
              <a:lnSpc>
                <a:spcPct val="120000"/>
              </a:lnSpc>
              <a:spcBef>
                <a:spcPts val="0"/>
              </a:spcBef>
            </a:pPr>
            <a:r>
              <a:rPr lang="en-US" dirty="0" smtClean="0"/>
              <a:t>Communicate</a:t>
            </a:r>
          </a:p>
          <a:p>
            <a:pPr lvl="1">
              <a:lnSpc>
                <a:spcPct val="120000"/>
              </a:lnSpc>
              <a:spcBef>
                <a:spcPts val="0"/>
              </a:spcBef>
            </a:pPr>
            <a:r>
              <a:rPr lang="en-US" dirty="0" smtClean="0"/>
              <a:t>Traditional company means: e-mails, team meetings, public postings, et cetera</a:t>
            </a:r>
          </a:p>
          <a:p>
            <a:pPr>
              <a:lnSpc>
                <a:spcPct val="120000"/>
              </a:lnSpc>
              <a:spcBef>
                <a:spcPts val="0"/>
              </a:spcBef>
            </a:pPr>
            <a:r>
              <a:rPr lang="en-US" dirty="0" smtClean="0"/>
              <a:t>Build</a:t>
            </a:r>
          </a:p>
          <a:p>
            <a:pPr lvl="1">
              <a:lnSpc>
                <a:spcPct val="120000"/>
              </a:lnSpc>
              <a:spcBef>
                <a:spcPts val="0"/>
              </a:spcBef>
            </a:pPr>
            <a:r>
              <a:rPr lang="en-US" dirty="0" smtClean="0"/>
              <a:t>Training is compulsory; the challenge is emphasizing the importance of the training</a:t>
            </a:r>
          </a:p>
          <a:p>
            <a:pPr>
              <a:lnSpc>
                <a:spcPct val="120000"/>
              </a:lnSpc>
              <a:spcBef>
                <a:spcPts val="0"/>
              </a:spcBef>
            </a:pPr>
            <a:r>
              <a:rPr lang="en-US" dirty="0" smtClean="0"/>
              <a:t>Select</a:t>
            </a:r>
          </a:p>
          <a:p>
            <a:pPr lvl="1">
              <a:lnSpc>
                <a:spcPct val="120000"/>
              </a:lnSpc>
              <a:spcBef>
                <a:spcPts val="0"/>
              </a:spcBef>
            </a:pPr>
            <a:r>
              <a:rPr lang="en-US" dirty="0" smtClean="0"/>
              <a:t>All frontline employees are required to attend; management may attend when they can</a:t>
            </a:r>
            <a:endParaRPr lang="en-US" dirty="0"/>
          </a:p>
        </p:txBody>
      </p:sp>
      <p:sp>
        <p:nvSpPr>
          <p:cNvPr id="4" name="Text Placeholder 3"/>
          <p:cNvSpPr>
            <a:spLocks noGrp="1"/>
          </p:cNvSpPr>
          <p:nvPr>
            <p:ph type="body" sz="half" idx="2"/>
          </p:nvPr>
        </p:nvSpPr>
        <p:spPr/>
        <p:txBody>
          <a:bodyPr/>
          <a:lstStyle/>
          <a:p>
            <a:r>
              <a:rPr lang="en-US" dirty="0" smtClean="0"/>
              <a:t>How to communicate the plan, build interest, and select participants.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IV Data</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Determination Criteria</a:t>
            </a:r>
            <a:endParaRPr lang="en-US" dirty="0"/>
          </a:p>
        </p:txBody>
      </p:sp>
      <p:sp>
        <p:nvSpPr>
          <p:cNvPr id="3" name="Content Placeholder 2"/>
          <p:cNvSpPr>
            <a:spLocks noGrp="1"/>
          </p:cNvSpPr>
          <p:nvPr>
            <p:ph idx="1"/>
          </p:nvPr>
        </p:nvSpPr>
        <p:spPr/>
        <p:txBody>
          <a:bodyPr/>
          <a:lstStyle/>
          <a:p>
            <a:r>
              <a:rPr lang="en-US" dirty="0" smtClean="0"/>
              <a:t>Computer-based assessments embedded in modules</a:t>
            </a:r>
          </a:p>
          <a:p>
            <a:r>
              <a:rPr lang="en-US" dirty="0" smtClean="0"/>
              <a:t>Classroom participation</a:t>
            </a:r>
          </a:p>
          <a:p>
            <a:pPr lvl="1"/>
            <a:r>
              <a:rPr lang="en-US" dirty="0" smtClean="0"/>
              <a:t>One minute summaries, muddiest points, et cetera have been shown to be effective techniques</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a:t>
            </a:r>
            <a:endParaRPr lang="en-US" dirty="0"/>
          </a:p>
        </p:txBody>
      </p:sp>
      <p:sp>
        <p:nvSpPr>
          <p:cNvPr id="4" name="Text Placeholder 3"/>
          <p:cNvSpPr>
            <a:spLocks noGrp="1"/>
          </p:cNvSpPr>
          <p:nvPr>
            <p:ph type="body" idx="1"/>
          </p:nvPr>
        </p:nvSpPr>
        <p:spPr/>
        <p:txBody>
          <a:bodyPr/>
          <a:lstStyle/>
          <a:p>
            <a:r>
              <a:rPr lang="en-US" dirty="0" smtClean="0"/>
              <a:t>Formative evaluation</a:t>
            </a:r>
            <a:endParaRPr lang="en-US" dirty="0"/>
          </a:p>
        </p:txBody>
      </p:sp>
      <p:sp>
        <p:nvSpPr>
          <p:cNvPr id="3" name="Content Placeholder 2"/>
          <p:cNvSpPr>
            <a:spLocks noGrp="1"/>
          </p:cNvSpPr>
          <p:nvPr>
            <p:ph sz="half" idx="2"/>
          </p:nvPr>
        </p:nvSpPr>
        <p:spPr/>
        <p:txBody>
          <a:bodyPr/>
          <a:lstStyle/>
          <a:p>
            <a:r>
              <a:rPr lang="en-US" dirty="0" smtClean="0"/>
              <a:t>Usability testing</a:t>
            </a:r>
          </a:p>
          <a:p>
            <a:r>
              <a:rPr lang="en-US" dirty="0" smtClean="0"/>
              <a:t>Traditional approaches</a:t>
            </a:r>
          </a:p>
          <a:p>
            <a:pPr lvl="1"/>
            <a:r>
              <a:rPr lang="en-US" dirty="0" smtClean="0"/>
              <a:t>Design review</a:t>
            </a:r>
          </a:p>
          <a:p>
            <a:pPr lvl="1"/>
            <a:r>
              <a:rPr lang="en-US" dirty="0" smtClean="0"/>
              <a:t>Expert review</a:t>
            </a:r>
          </a:p>
          <a:p>
            <a:pPr lvl="1"/>
            <a:r>
              <a:rPr lang="en-US" dirty="0" smtClean="0"/>
              <a:t>Ongoing evaluation</a:t>
            </a:r>
            <a:endParaRPr lang="en-US" dirty="0"/>
          </a:p>
        </p:txBody>
      </p:sp>
      <p:sp>
        <p:nvSpPr>
          <p:cNvPr id="5" name="Text Placeholder 4"/>
          <p:cNvSpPr>
            <a:spLocks noGrp="1"/>
          </p:cNvSpPr>
          <p:nvPr>
            <p:ph type="body" sz="quarter" idx="3"/>
          </p:nvPr>
        </p:nvSpPr>
        <p:spPr/>
        <p:txBody>
          <a:bodyPr/>
          <a:lstStyle/>
          <a:p>
            <a:r>
              <a:rPr lang="en-US" dirty="0" smtClean="0"/>
              <a:t>Evaluation overview</a:t>
            </a:r>
            <a:endParaRPr lang="en-US" dirty="0"/>
          </a:p>
        </p:txBody>
      </p:sp>
      <p:sp>
        <p:nvSpPr>
          <p:cNvPr id="6" name="Content Placeholder 5"/>
          <p:cNvSpPr>
            <a:spLocks noGrp="1"/>
          </p:cNvSpPr>
          <p:nvPr>
            <p:ph sz="quarter" idx="4"/>
          </p:nvPr>
        </p:nvSpPr>
        <p:spPr/>
        <p:txBody>
          <a:bodyPr>
            <a:normAutofit/>
          </a:bodyPr>
          <a:lstStyle/>
          <a:p>
            <a:pPr>
              <a:lnSpc>
                <a:spcPct val="120000"/>
              </a:lnSpc>
              <a:spcBef>
                <a:spcPts val="0"/>
              </a:spcBef>
            </a:pPr>
            <a:r>
              <a:rPr lang="en-US" dirty="0" smtClean="0"/>
              <a:t>Continuous assessment in the classroom to update the training as needed</a:t>
            </a:r>
          </a:p>
          <a:p>
            <a:pPr>
              <a:lnSpc>
                <a:spcPct val="120000"/>
              </a:lnSpc>
              <a:spcBef>
                <a:spcPts val="0"/>
              </a:spcBef>
            </a:pPr>
            <a:r>
              <a:rPr lang="en-US" dirty="0" smtClean="0"/>
              <a:t>Effective training combines multiple techniques and is adaptable</a:t>
            </a:r>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Text Placeholder 3"/>
          <p:cNvSpPr>
            <a:spLocks noGrp="1"/>
          </p:cNvSpPr>
          <p:nvPr>
            <p:ph type="body" idx="1"/>
          </p:nvPr>
        </p:nvSpPr>
        <p:spPr/>
        <p:txBody>
          <a:bodyPr>
            <a:normAutofit fontScale="85000" lnSpcReduction="20000"/>
          </a:bodyPr>
          <a:lstStyle/>
          <a:p>
            <a:pPr algn="ctr">
              <a:spcBef>
                <a:spcPts val="0"/>
              </a:spcBef>
            </a:pPr>
            <a:r>
              <a:rPr lang="en-US" dirty="0" smtClean="0"/>
              <a:t>Instructional Plan and Design Implementation:</a:t>
            </a:r>
          </a:p>
          <a:p>
            <a:pPr algn="ctr">
              <a:spcBef>
                <a:spcPts val="0"/>
              </a:spcBef>
            </a:pPr>
            <a:r>
              <a:rPr lang="en-US" dirty="0" smtClean="0"/>
              <a:t>QUESTIONS?  COMMENTS?</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Sources</a:t>
            </a:r>
            <a:endParaRPr lang="en-US" dirty="0"/>
          </a:p>
        </p:txBody>
      </p:sp>
      <p:sp>
        <p:nvSpPr>
          <p:cNvPr id="3" name="Content Placeholder 2"/>
          <p:cNvSpPr>
            <a:spLocks noGrp="1"/>
          </p:cNvSpPr>
          <p:nvPr>
            <p:ph idx="1"/>
          </p:nvPr>
        </p:nvSpPr>
        <p:spPr/>
        <p:txBody>
          <a:bodyPr/>
          <a:lstStyle/>
          <a:p>
            <a:pPr>
              <a:spcBef>
                <a:spcPts val="0"/>
              </a:spcBef>
            </a:pPr>
            <a:r>
              <a:rPr lang="en-US" dirty="0" smtClean="0"/>
              <a:t>Brown, A., &amp; Green, T. D. (2011). </a:t>
            </a:r>
            <a:r>
              <a:rPr lang="en-US" i="1" dirty="0" smtClean="0"/>
              <a:t>The essentials of instructional design: Connecting fundamental principles with process and practice </a:t>
            </a:r>
            <a:r>
              <a:rPr lang="en-US" dirty="0" smtClean="0"/>
              <a:t>(2nd ed.). Boston, MA: </a:t>
            </a:r>
            <a:r>
              <a:rPr lang="en-US" dirty="0" err="1" smtClean="0"/>
              <a:t>Allyn</a:t>
            </a:r>
            <a:r>
              <a:rPr lang="en-US" dirty="0" smtClean="0"/>
              <a:t> and Bacon.</a:t>
            </a:r>
          </a:p>
          <a:p>
            <a:pPr>
              <a:spcBef>
                <a:spcPts val="0"/>
              </a:spcBef>
            </a:pPr>
            <a:r>
              <a:rPr lang="en-US" dirty="0" smtClean="0"/>
              <a:t>Chung, G. K., </a:t>
            </a:r>
            <a:r>
              <a:rPr lang="en-US" dirty="0" err="1" smtClean="0"/>
              <a:t>Shel</a:t>
            </a:r>
            <a:r>
              <a:rPr lang="en-US" dirty="0" smtClean="0"/>
              <a:t>, T., &amp; Kaiser, W. J. (2006). An Exploratory Study of a Novel Online Formative Assessment and Instructional Tool to Promote Students' Circuit Problem Solving. </a:t>
            </a:r>
            <a:r>
              <a:rPr lang="en-US" i="1" dirty="0" smtClean="0"/>
              <a:t>Journal Of Technology, Learning, And Assessment</a:t>
            </a:r>
            <a:r>
              <a:rPr lang="en-US" dirty="0" smtClean="0"/>
              <a:t>, </a:t>
            </a:r>
            <a:r>
              <a:rPr lang="en-US" i="1" dirty="0" smtClean="0"/>
              <a:t>5</a:t>
            </a:r>
            <a:r>
              <a:rPr lang="en-US" dirty="0" smtClean="0"/>
              <a:t>(6)</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How to Install, Support, Troubleshoot</a:t>
            </a:r>
            <a:endParaRPr lang="en-US" dirty="0"/>
          </a:p>
        </p:txBody>
      </p:sp>
      <p:sp>
        <p:nvSpPr>
          <p:cNvPr id="3" name="Title 2"/>
          <p:cNvSpPr>
            <a:spLocks noGrp="1"/>
          </p:cNvSpPr>
          <p:nvPr>
            <p:ph type="ctrTitle"/>
          </p:nvPr>
        </p:nvSpPr>
        <p:spPr/>
        <p:txBody>
          <a:bodyPr/>
          <a:lstStyle/>
          <a:p>
            <a:r>
              <a:rPr lang="en-US" dirty="0" smtClean="0"/>
              <a:t>Cross-Platform Content Search and Cloud Storage</a:t>
            </a:r>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 Data</a:t>
            </a:r>
            <a:endParaRPr lang="en-US" dirty="0"/>
          </a:p>
        </p:txBody>
      </p:sp>
      <p:sp>
        <p:nvSpPr>
          <p:cNvPr id="3" name="Text Placeholder 2"/>
          <p:cNvSpPr>
            <a:spLocks noGrp="1"/>
          </p:cNvSpPr>
          <p:nvPr>
            <p:ph type="body" idx="1"/>
          </p:nvPr>
        </p:nvSpPr>
        <p:spPr/>
        <p:txBody>
          <a:bodyPr>
            <a:normAutofit/>
          </a:bodyPr>
          <a:lstStyle/>
          <a:p>
            <a:pPr>
              <a:lnSpc>
                <a:spcPct val="120000"/>
              </a:lnSpc>
              <a:buFont typeface="Arial" pitchFamily="34" charset="0"/>
              <a:buChar char="•"/>
            </a:pPr>
            <a:r>
              <a:rPr lang="en-US" dirty="0" smtClean="0"/>
              <a:t>Description</a:t>
            </a:r>
          </a:p>
          <a:p>
            <a:pPr>
              <a:lnSpc>
                <a:spcPct val="120000"/>
              </a:lnSpc>
              <a:buFont typeface="Arial" pitchFamily="34" charset="0"/>
              <a:buChar char="•"/>
            </a:pPr>
            <a:r>
              <a:rPr lang="en-US" dirty="0" smtClean="0"/>
              <a:t>Audience</a:t>
            </a:r>
          </a:p>
          <a:p>
            <a:pPr>
              <a:lnSpc>
                <a:spcPct val="120000"/>
              </a:lnSpc>
              <a:buFont typeface="Arial" pitchFamily="34" charset="0"/>
              <a:buChar char="•"/>
            </a:pPr>
            <a:r>
              <a:rPr lang="en-US" dirty="0" smtClean="0"/>
              <a:t>Modality</a:t>
            </a:r>
          </a:p>
          <a:p>
            <a:pPr>
              <a:lnSpc>
                <a:spcPct val="120000"/>
              </a:lnSpc>
              <a:buFont typeface="Arial" pitchFamily="34" charset="0"/>
              <a:buChar char="•"/>
            </a:pPr>
            <a:r>
              <a:rPr lang="en-US" dirty="0" smtClean="0"/>
              <a:t>Goals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 Data</a:t>
            </a:r>
            <a:endParaRPr lang="en-US" dirty="0"/>
          </a:p>
        </p:txBody>
      </p:sp>
      <p:sp>
        <p:nvSpPr>
          <p:cNvPr id="4" name="Text Placeholder 3"/>
          <p:cNvSpPr>
            <a:spLocks noGrp="1"/>
          </p:cNvSpPr>
          <p:nvPr>
            <p:ph type="body" idx="1"/>
          </p:nvPr>
        </p:nvSpPr>
        <p:spPr/>
        <p:txBody>
          <a:bodyPr/>
          <a:lstStyle/>
          <a:p>
            <a:r>
              <a:rPr lang="en-US" dirty="0" smtClean="0"/>
              <a:t>Description</a:t>
            </a:r>
            <a:endParaRPr lang="en-US" dirty="0"/>
          </a:p>
        </p:txBody>
      </p:sp>
      <p:sp>
        <p:nvSpPr>
          <p:cNvPr id="5" name="Content Placeholder 4"/>
          <p:cNvSpPr>
            <a:spLocks noGrp="1"/>
          </p:cNvSpPr>
          <p:nvPr>
            <p:ph sz="half" idx="2"/>
          </p:nvPr>
        </p:nvSpPr>
        <p:spPr/>
        <p:txBody>
          <a:bodyPr/>
          <a:lstStyle/>
          <a:p>
            <a:pPr>
              <a:spcBef>
                <a:spcPts val="0"/>
              </a:spcBef>
            </a:pPr>
            <a:r>
              <a:rPr lang="en-US" dirty="0" smtClean="0"/>
              <a:t>Familiarize frontline employees with new product</a:t>
            </a:r>
          </a:p>
          <a:p>
            <a:pPr>
              <a:spcBef>
                <a:spcPts val="0"/>
              </a:spcBef>
            </a:pPr>
            <a:r>
              <a:rPr lang="en-US" dirty="0" smtClean="0"/>
              <a:t>Explain complex product features and benefits </a:t>
            </a:r>
          </a:p>
          <a:p>
            <a:pPr>
              <a:spcBef>
                <a:spcPts val="0"/>
              </a:spcBef>
            </a:pPr>
            <a:r>
              <a:rPr lang="en-US" dirty="0" smtClean="0"/>
              <a:t>Outline technical steps and support information</a:t>
            </a:r>
          </a:p>
        </p:txBody>
      </p:sp>
      <p:sp>
        <p:nvSpPr>
          <p:cNvPr id="6" name="Text Placeholder 5"/>
          <p:cNvSpPr>
            <a:spLocks noGrp="1"/>
          </p:cNvSpPr>
          <p:nvPr>
            <p:ph type="body" sz="quarter" idx="3"/>
          </p:nvPr>
        </p:nvSpPr>
        <p:spPr/>
        <p:txBody>
          <a:bodyPr/>
          <a:lstStyle/>
          <a:p>
            <a:r>
              <a:rPr lang="en-US" dirty="0" smtClean="0"/>
              <a:t>Target Audience</a:t>
            </a:r>
            <a:endParaRPr lang="en-US" dirty="0"/>
          </a:p>
        </p:txBody>
      </p:sp>
      <p:sp>
        <p:nvSpPr>
          <p:cNvPr id="7" name="Content Placeholder 6"/>
          <p:cNvSpPr>
            <a:spLocks noGrp="1"/>
          </p:cNvSpPr>
          <p:nvPr>
            <p:ph sz="quarter" idx="4"/>
          </p:nvPr>
        </p:nvSpPr>
        <p:spPr/>
        <p:txBody>
          <a:bodyPr>
            <a:normAutofit fontScale="92500"/>
          </a:bodyPr>
          <a:lstStyle/>
          <a:p>
            <a:pPr>
              <a:lnSpc>
                <a:spcPct val="120000"/>
              </a:lnSpc>
              <a:spcBef>
                <a:spcPts val="0"/>
              </a:spcBef>
            </a:pPr>
            <a:r>
              <a:rPr lang="en-US" dirty="0" smtClean="0"/>
              <a:t>Trained and skilled employees already familiar with current products</a:t>
            </a:r>
          </a:p>
          <a:p>
            <a:pPr>
              <a:lnSpc>
                <a:spcPct val="120000"/>
              </a:lnSpc>
              <a:spcBef>
                <a:spcPts val="0"/>
              </a:spcBef>
            </a:pPr>
            <a:r>
              <a:rPr lang="en-US" dirty="0" smtClean="0"/>
              <a:t>Employees are diverse</a:t>
            </a:r>
          </a:p>
          <a:p>
            <a:pPr lvl="1">
              <a:lnSpc>
                <a:spcPct val="120000"/>
              </a:lnSpc>
              <a:spcBef>
                <a:spcPts val="0"/>
              </a:spcBef>
            </a:pPr>
            <a:r>
              <a:rPr lang="en-US" dirty="0" smtClean="0"/>
              <a:t>Ages</a:t>
            </a:r>
          </a:p>
          <a:p>
            <a:pPr lvl="1">
              <a:lnSpc>
                <a:spcPct val="120000"/>
              </a:lnSpc>
              <a:spcBef>
                <a:spcPts val="0"/>
              </a:spcBef>
            </a:pPr>
            <a:r>
              <a:rPr lang="en-US" dirty="0" smtClean="0"/>
              <a:t>Races and ethnicities</a:t>
            </a:r>
          </a:p>
          <a:p>
            <a:pPr lvl="1">
              <a:lnSpc>
                <a:spcPct val="120000"/>
              </a:lnSpc>
              <a:spcBef>
                <a:spcPts val="0"/>
              </a:spcBef>
            </a:pPr>
            <a:r>
              <a:rPr lang="en-US" dirty="0" smtClean="0"/>
              <a:t>Social and cultural backgrounds</a:t>
            </a:r>
          </a:p>
          <a:p>
            <a:pPr lvl="1">
              <a:lnSpc>
                <a:spcPct val="120000"/>
              </a:lnSpc>
              <a:spcBef>
                <a:spcPts val="0"/>
              </a:spcBef>
            </a:pPr>
            <a:r>
              <a:rPr lang="en-US" dirty="0" smtClean="0"/>
              <a:t>Formal educational levels</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 Data – Cont’d</a:t>
            </a:r>
            <a:endParaRPr lang="en-US" dirty="0"/>
          </a:p>
        </p:txBody>
      </p:sp>
      <p:sp>
        <p:nvSpPr>
          <p:cNvPr id="3" name="Text Placeholder 2"/>
          <p:cNvSpPr>
            <a:spLocks noGrp="1"/>
          </p:cNvSpPr>
          <p:nvPr>
            <p:ph type="body" idx="1"/>
          </p:nvPr>
        </p:nvSpPr>
        <p:spPr/>
        <p:txBody>
          <a:bodyPr/>
          <a:lstStyle/>
          <a:p>
            <a:r>
              <a:rPr lang="en-US" dirty="0" smtClean="0"/>
              <a:t>Modality and Length</a:t>
            </a:r>
            <a:endParaRPr lang="en-US" dirty="0"/>
          </a:p>
        </p:txBody>
      </p:sp>
      <p:sp>
        <p:nvSpPr>
          <p:cNvPr id="4" name="Content Placeholder 3"/>
          <p:cNvSpPr>
            <a:spLocks noGrp="1"/>
          </p:cNvSpPr>
          <p:nvPr>
            <p:ph sz="half" idx="2"/>
          </p:nvPr>
        </p:nvSpPr>
        <p:spPr/>
        <p:txBody>
          <a:bodyPr/>
          <a:lstStyle/>
          <a:p>
            <a:pPr>
              <a:spcBef>
                <a:spcPts val="0"/>
              </a:spcBef>
            </a:pPr>
            <a:r>
              <a:rPr lang="en-US" dirty="0" smtClean="0"/>
              <a:t>Classroom format, supported by instructor and discussions and technical demonstrations</a:t>
            </a:r>
          </a:p>
          <a:p>
            <a:pPr>
              <a:spcBef>
                <a:spcPts val="0"/>
              </a:spcBef>
            </a:pPr>
            <a:r>
              <a:rPr lang="en-US" dirty="0" smtClean="0"/>
              <a:t>Computer-based module with simulations</a:t>
            </a:r>
            <a:endParaRPr lang="en-US" dirty="0"/>
          </a:p>
          <a:p>
            <a:pPr>
              <a:spcBef>
                <a:spcPts val="0"/>
              </a:spcBef>
            </a:pPr>
            <a:r>
              <a:rPr lang="en-US" dirty="0" smtClean="0"/>
              <a:t>Length of course: two days</a:t>
            </a:r>
          </a:p>
        </p:txBody>
      </p:sp>
      <p:sp>
        <p:nvSpPr>
          <p:cNvPr id="5" name="Text Placeholder 4"/>
          <p:cNvSpPr>
            <a:spLocks noGrp="1"/>
          </p:cNvSpPr>
          <p:nvPr>
            <p:ph type="body" sz="quarter" idx="3"/>
          </p:nvPr>
        </p:nvSpPr>
        <p:spPr/>
        <p:txBody>
          <a:bodyPr/>
          <a:lstStyle/>
          <a:p>
            <a:r>
              <a:rPr lang="en-US" dirty="0" smtClean="0"/>
              <a:t>Goals</a:t>
            </a:r>
            <a:endParaRPr lang="en-US" dirty="0"/>
          </a:p>
        </p:txBody>
      </p:sp>
      <p:sp>
        <p:nvSpPr>
          <p:cNvPr id="6" name="Content Placeholder 5"/>
          <p:cNvSpPr>
            <a:spLocks noGrp="1"/>
          </p:cNvSpPr>
          <p:nvPr>
            <p:ph sz="quarter" idx="4"/>
          </p:nvPr>
        </p:nvSpPr>
        <p:spPr/>
        <p:txBody>
          <a:bodyPr/>
          <a:lstStyle/>
          <a:p>
            <a:pPr>
              <a:spcBef>
                <a:spcPts val="0"/>
              </a:spcBef>
            </a:pPr>
            <a:r>
              <a:rPr lang="en-US" dirty="0" smtClean="0"/>
              <a:t>Ensure learners’ understanding</a:t>
            </a:r>
          </a:p>
          <a:p>
            <a:pPr>
              <a:spcBef>
                <a:spcPts val="0"/>
              </a:spcBef>
            </a:pPr>
            <a:r>
              <a:rPr lang="en-US" dirty="0" smtClean="0"/>
              <a:t>Instruct learners on product acquisition</a:t>
            </a:r>
          </a:p>
          <a:p>
            <a:pPr>
              <a:spcBef>
                <a:spcPts val="0"/>
              </a:spcBef>
            </a:pPr>
            <a:r>
              <a:rPr lang="en-US" dirty="0" smtClean="0"/>
              <a:t>Prepare learners to provide technical support</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Data</a:t>
            </a:r>
            <a:endParaRPr lang="en-US" dirty="0"/>
          </a:p>
        </p:txBody>
      </p:sp>
      <p:sp>
        <p:nvSpPr>
          <p:cNvPr id="3" name="Text Placeholder 2"/>
          <p:cNvSpPr>
            <a:spLocks noGrp="1"/>
          </p:cNvSpPr>
          <p:nvPr>
            <p:ph type="body" idx="1"/>
          </p:nvPr>
        </p:nvSpPr>
        <p:spPr/>
        <p:txBody>
          <a:bodyPr/>
          <a:lstStyle/>
          <a:p>
            <a:pPr>
              <a:lnSpc>
                <a:spcPct val="100000"/>
              </a:lnSpc>
              <a:spcBef>
                <a:spcPts val="0"/>
              </a:spcBef>
              <a:buFont typeface="Arial" pitchFamily="34" charset="0"/>
              <a:buChar char="•"/>
            </a:pPr>
            <a:r>
              <a:rPr lang="en-US" dirty="0" smtClean="0"/>
              <a:t>Objectives</a:t>
            </a:r>
          </a:p>
          <a:p>
            <a:pPr>
              <a:lnSpc>
                <a:spcPct val="100000"/>
              </a:lnSpc>
              <a:spcBef>
                <a:spcPts val="0"/>
              </a:spcBef>
              <a:buFont typeface="Arial" pitchFamily="34" charset="0"/>
              <a:buChar char="•"/>
            </a:pPr>
            <a:r>
              <a:rPr lang="en-US" dirty="0" smtClean="0"/>
              <a:t>Learning skills</a:t>
            </a:r>
          </a:p>
          <a:p>
            <a:pPr>
              <a:lnSpc>
                <a:spcPct val="100000"/>
              </a:lnSpc>
              <a:spcBef>
                <a:spcPts val="0"/>
              </a:spcBef>
              <a:buFont typeface="Arial" pitchFamily="34" charset="0"/>
              <a:buChar char="•"/>
            </a:pPr>
            <a:r>
              <a:rPr lang="en-US" dirty="0" smtClean="0"/>
              <a:t>Instructional strategies, activities, and technologies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Data</a:t>
            </a:r>
            <a:endParaRPr lang="en-US" dirty="0"/>
          </a:p>
        </p:txBody>
      </p:sp>
      <p:sp>
        <p:nvSpPr>
          <p:cNvPr id="10" name="Content Placeholder 9"/>
          <p:cNvSpPr>
            <a:spLocks noGrp="1"/>
          </p:cNvSpPr>
          <p:nvPr>
            <p:ph idx="1"/>
          </p:nvPr>
        </p:nvSpPr>
        <p:spPr>
          <a:xfrm>
            <a:off x="2438400" y="2895600"/>
            <a:ext cx="6248400" cy="3230563"/>
          </a:xfrm>
        </p:spPr>
        <p:txBody>
          <a:bodyPr>
            <a:normAutofit fontScale="92500" lnSpcReduction="20000"/>
          </a:bodyPr>
          <a:lstStyle/>
          <a:p>
            <a:pPr lvl="0">
              <a:lnSpc>
                <a:spcPct val="120000"/>
              </a:lnSpc>
              <a:spcBef>
                <a:spcPts val="0"/>
              </a:spcBef>
            </a:pPr>
            <a:r>
              <a:rPr lang="en-US" dirty="0" smtClean="0"/>
              <a:t>Representatives will be able to describe in detail the Cross-Platform Search and Cloud Storage product and its costs, features, and benefits to the customer.</a:t>
            </a:r>
          </a:p>
          <a:p>
            <a:pPr lvl="0">
              <a:lnSpc>
                <a:spcPct val="120000"/>
              </a:lnSpc>
              <a:spcBef>
                <a:spcPts val="0"/>
              </a:spcBef>
            </a:pPr>
            <a:r>
              <a:rPr lang="en-US" dirty="0" smtClean="0"/>
              <a:t>Representatives will persuade customers to acquire the Search and Storage product in stores and over the phone based on customer needs and wants.</a:t>
            </a:r>
          </a:p>
          <a:p>
            <a:pPr>
              <a:lnSpc>
                <a:spcPct val="120000"/>
              </a:lnSpc>
              <a:spcBef>
                <a:spcPts val="0"/>
              </a:spcBef>
            </a:pPr>
            <a:r>
              <a:rPr lang="en-US" dirty="0" smtClean="0"/>
              <a:t>Representatives will support the technical aspects of the Search and Storage product and perform appropriate troubleshooting steps in person and over the phone to the customer’s satisfaction.</a:t>
            </a:r>
            <a:endParaRPr lang="en-US" dirty="0"/>
          </a:p>
        </p:txBody>
      </p:sp>
      <p:sp>
        <p:nvSpPr>
          <p:cNvPr id="13" name="TextBox 12"/>
          <p:cNvSpPr txBox="1"/>
          <p:nvPr/>
        </p:nvSpPr>
        <p:spPr>
          <a:xfrm>
            <a:off x="2438400" y="2286000"/>
            <a:ext cx="5943600" cy="430887"/>
          </a:xfrm>
          <a:prstGeom prst="rect">
            <a:avLst/>
          </a:prstGeom>
          <a:noFill/>
        </p:spPr>
        <p:txBody>
          <a:bodyPr wrap="square" rtlCol="0">
            <a:spAutoFit/>
          </a:bodyPr>
          <a:lstStyle/>
          <a:p>
            <a:r>
              <a:rPr lang="en-US" sz="2200" dirty="0" smtClean="0">
                <a:latin typeface="+mj-lt"/>
              </a:rPr>
              <a:t>Objectives in A-B-C-D Format</a:t>
            </a:r>
            <a:endParaRPr lang="en-US" sz="2200" dirty="0">
              <a:latin typeface="+mj-lt"/>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Data – Cont’d</a:t>
            </a:r>
            <a:endParaRPr lang="en-US" dirty="0"/>
          </a:p>
        </p:txBody>
      </p:sp>
      <p:sp>
        <p:nvSpPr>
          <p:cNvPr id="8" name="Content Placeholder 7"/>
          <p:cNvSpPr>
            <a:spLocks noGrp="1"/>
          </p:cNvSpPr>
          <p:nvPr>
            <p:ph idx="1"/>
          </p:nvPr>
        </p:nvSpPr>
        <p:spPr/>
        <p:txBody>
          <a:bodyPr/>
          <a:lstStyle/>
          <a:p>
            <a:pPr>
              <a:spcBef>
                <a:spcPts val="0"/>
              </a:spcBef>
            </a:pPr>
            <a:r>
              <a:rPr lang="en-US" dirty="0" smtClean="0"/>
              <a:t>All learning skills and strategies are useful in this context</a:t>
            </a:r>
          </a:p>
          <a:p>
            <a:pPr lvl="1">
              <a:spcBef>
                <a:spcPts val="0"/>
              </a:spcBef>
            </a:pPr>
            <a:r>
              <a:rPr lang="en-US" dirty="0" smtClean="0"/>
              <a:t>Project-based learning teaches relevant tasks</a:t>
            </a:r>
          </a:p>
          <a:p>
            <a:pPr lvl="1">
              <a:spcBef>
                <a:spcPts val="0"/>
              </a:spcBef>
            </a:pPr>
            <a:r>
              <a:rPr lang="en-US" dirty="0" smtClean="0"/>
              <a:t>Role playing and collaborating to understand the product</a:t>
            </a:r>
          </a:p>
          <a:p>
            <a:pPr lvl="1">
              <a:spcBef>
                <a:spcPts val="0"/>
              </a:spcBef>
            </a:pPr>
            <a:r>
              <a:rPr lang="en-US" dirty="0" smtClean="0"/>
              <a:t>Critical thinking skills are a constant on the job</a:t>
            </a:r>
            <a:endParaRPr lang="en-US" dirty="0"/>
          </a:p>
        </p:txBody>
      </p:sp>
      <p:sp>
        <p:nvSpPr>
          <p:cNvPr id="9" name="Text Placeholder 8"/>
          <p:cNvSpPr>
            <a:spLocks noGrp="1"/>
          </p:cNvSpPr>
          <p:nvPr>
            <p:ph type="body" sz="half" idx="2"/>
          </p:nvPr>
        </p:nvSpPr>
        <p:spPr/>
        <p:txBody>
          <a:bodyPr/>
          <a:lstStyle/>
          <a:p>
            <a:r>
              <a:rPr lang="en-US" dirty="0" smtClean="0"/>
              <a:t>Project-based learning, collaborative learning, or critical thinking skills?</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Data – Cont’d</a:t>
            </a:r>
            <a:endParaRPr lang="en-US" dirty="0"/>
          </a:p>
        </p:txBody>
      </p:sp>
      <p:sp>
        <p:nvSpPr>
          <p:cNvPr id="3" name="Text Placeholder 2"/>
          <p:cNvSpPr>
            <a:spLocks noGrp="1"/>
          </p:cNvSpPr>
          <p:nvPr>
            <p:ph type="body" idx="1"/>
          </p:nvPr>
        </p:nvSpPr>
        <p:spPr>
          <a:xfrm>
            <a:off x="2286000" y="2291697"/>
            <a:ext cx="3352800" cy="639762"/>
          </a:xfrm>
        </p:spPr>
        <p:txBody>
          <a:bodyPr/>
          <a:lstStyle/>
          <a:p>
            <a:r>
              <a:rPr lang="en-US" dirty="0" smtClean="0"/>
              <a:t>Strategies and Activities</a:t>
            </a:r>
            <a:endParaRPr lang="en-US" dirty="0"/>
          </a:p>
        </p:txBody>
      </p:sp>
      <p:sp>
        <p:nvSpPr>
          <p:cNvPr id="4" name="Content Placeholder 3"/>
          <p:cNvSpPr>
            <a:spLocks noGrp="1"/>
          </p:cNvSpPr>
          <p:nvPr>
            <p:ph sz="half" idx="2"/>
          </p:nvPr>
        </p:nvSpPr>
        <p:spPr/>
        <p:txBody>
          <a:bodyPr/>
          <a:lstStyle/>
          <a:p>
            <a:pPr>
              <a:spcBef>
                <a:spcPts val="0"/>
              </a:spcBef>
            </a:pPr>
            <a:r>
              <a:rPr lang="en-US" dirty="0" smtClean="0"/>
              <a:t>Discussion will allow detail about product interaction</a:t>
            </a:r>
          </a:p>
          <a:p>
            <a:pPr>
              <a:spcBef>
                <a:spcPts val="0"/>
              </a:spcBef>
            </a:pPr>
            <a:r>
              <a:rPr lang="en-US" dirty="0" smtClean="0"/>
              <a:t>Role play will teach troubleshooting and critical thinking</a:t>
            </a:r>
          </a:p>
          <a:p>
            <a:pPr>
              <a:spcBef>
                <a:spcPts val="0"/>
              </a:spcBef>
            </a:pPr>
            <a:endParaRPr lang="en-US" dirty="0"/>
          </a:p>
        </p:txBody>
      </p:sp>
      <p:sp>
        <p:nvSpPr>
          <p:cNvPr id="5" name="Text Placeholder 4"/>
          <p:cNvSpPr>
            <a:spLocks noGrp="1"/>
          </p:cNvSpPr>
          <p:nvPr>
            <p:ph type="body" sz="quarter" idx="3"/>
          </p:nvPr>
        </p:nvSpPr>
        <p:spPr/>
        <p:txBody>
          <a:bodyPr/>
          <a:lstStyle/>
          <a:p>
            <a:r>
              <a:rPr lang="en-US" dirty="0" smtClean="0"/>
              <a:t>Technologies</a:t>
            </a:r>
            <a:endParaRPr lang="en-US" dirty="0"/>
          </a:p>
        </p:txBody>
      </p:sp>
      <p:sp>
        <p:nvSpPr>
          <p:cNvPr id="6" name="Content Placeholder 5"/>
          <p:cNvSpPr>
            <a:spLocks noGrp="1"/>
          </p:cNvSpPr>
          <p:nvPr>
            <p:ph sz="quarter" idx="4"/>
          </p:nvPr>
        </p:nvSpPr>
        <p:spPr/>
        <p:txBody>
          <a:bodyPr/>
          <a:lstStyle/>
          <a:p>
            <a:pPr>
              <a:spcBef>
                <a:spcPts val="0"/>
              </a:spcBef>
            </a:pPr>
            <a:r>
              <a:rPr lang="en-US" dirty="0" smtClean="0"/>
              <a:t>Computer-based modules</a:t>
            </a:r>
          </a:p>
          <a:p>
            <a:pPr>
              <a:spcBef>
                <a:spcPts val="0"/>
              </a:spcBef>
            </a:pPr>
            <a:r>
              <a:rPr lang="en-US" dirty="0" smtClean="0"/>
              <a:t>Product simulation</a:t>
            </a:r>
          </a:p>
          <a:p>
            <a:pPr>
              <a:spcBef>
                <a:spcPts val="0"/>
              </a:spcBef>
            </a:pPr>
            <a:r>
              <a:rPr lang="en-US" dirty="0" smtClean="0"/>
              <a:t>Actual product demonstration</a:t>
            </a:r>
            <a:endParaRPr lang="en-US" dirty="0"/>
          </a:p>
        </p:txBody>
      </p:sp>
    </p:spTree>
  </p:cSld>
  <p:clrMapOvr>
    <a:masterClrMapping/>
  </p:clrMapOvr>
  <p:transition>
    <p:fade/>
  </p:transition>
</p:sld>
</file>

<file path=ppt/theme/theme1.xml><?xml version="1.0" encoding="utf-8"?>
<a:theme xmlns:a="http://schemas.openxmlformats.org/drawingml/2006/main" name="GreenSky">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GreenSky</Template>
  <TotalTime>2431</TotalTime>
  <Words>1922</Words>
  <Application>Microsoft Office PowerPoint</Application>
  <PresentationFormat>On-screen Show (4:3)</PresentationFormat>
  <Paragraphs>131</Paragraphs>
  <Slides>18</Slides>
  <Notes>12</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GreenSky</vt:lpstr>
      <vt:lpstr>White with Courier font for code slides</vt:lpstr>
      <vt:lpstr>Mod</vt:lpstr>
      <vt:lpstr>Instructional Plan</vt:lpstr>
      <vt:lpstr>Cross-Platform Content Search and Cloud Storage</vt:lpstr>
      <vt:lpstr>Phase I Data</vt:lpstr>
      <vt:lpstr>Phase I Data</vt:lpstr>
      <vt:lpstr>Phase I Data – Cont’d</vt:lpstr>
      <vt:lpstr>Phase II Data</vt:lpstr>
      <vt:lpstr>Phase II Data</vt:lpstr>
      <vt:lpstr>Phase II Data – Cont’d</vt:lpstr>
      <vt:lpstr>Phase II Data – Cont’d</vt:lpstr>
      <vt:lpstr>Phase III Data</vt:lpstr>
      <vt:lpstr>Phase III Data</vt:lpstr>
      <vt:lpstr>Phase III Data – Cont’d</vt:lpstr>
      <vt:lpstr>Phase III Data – Cont’d</vt:lpstr>
      <vt:lpstr>Phase IV Data</vt:lpstr>
      <vt:lpstr>Determination Criteria</vt:lpstr>
      <vt:lpstr>Evaluation</vt:lpstr>
      <vt:lpstr>Conclusion</vt:lpstr>
      <vt:lpstr>References and Sources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Kitura</dc:creator>
  <cp:lastModifiedBy>Kitura</cp:lastModifiedBy>
  <cp:revision>228</cp:revision>
  <dcterms:created xsi:type="dcterms:W3CDTF">2014-06-09T21:10:10Z</dcterms:created>
  <dcterms:modified xsi:type="dcterms:W3CDTF">2014-06-16T03:01:31Z</dcterms:modified>
</cp:coreProperties>
</file>